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1"/>
  </p:notesMasterIdLst>
  <p:sldIdLst>
    <p:sldId id="256" r:id="rId2"/>
    <p:sldId id="273" r:id="rId3"/>
    <p:sldId id="274" r:id="rId4"/>
    <p:sldId id="258" r:id="rId5"/>
    <p:sldId id="261" r:id="rId6"/>
    <p:sldId id="260" r:id="rId7"/>
    <p:sldId id="281" r:id="rId8"/>
    <p:sldId id="259" r:id="rId9"/>
    <p:sldId id="283" r:id="rId10"/>
    <p:sldId id="282" r:id="rId11"/>
    <p:sldId id="275" r:id="rId12"/>
    <p:sldId id="262" r:id="rId13"/>
    <p:sldId id="263" r:id="rId14"/>
    <p:sldId id="272" r:id="rId15"/>
    <p:sldId id="264" r:id="rId16"/>
    <p:sldId id="267" r:id="rId17"/>
    <p:sldId id="285" r:id="rId18"/>
    <p:sldId id="286" r:id="rId19"/>
    <p:sldId id="265" r:id="rId20"/>
    <p:sldId id="278" r:id="rId21"/>
    <p:sldId id="287" r:id="rId22"/>
    <p:sldId id="288" r:id="rId23"/>
    <p:sldId id="289" r:id="rId24"/>
    <p:sldId id="279" r:id="rId25"/>
    <p:sldId id="290" r:id="rId26"/>
    <p:sldId id="291" r:id="rId27"/>
    <p:sldId id="277" r:id="rId28"/>
    <p:sldId id="292"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7" autoAdjust="0"/>
    <p:restoredTop sz="84119" autoAdjust="0"/>
  </p:normalViewPr>
  <p:slideViewPr>
    <p:cSldViewPr snapToGrid="0">
      <p:cViewPr varScale="1">
        <p:scale>
          <a:sx n="53" d="100"/>
          <a:sy n="53" d="100"/>
        </p:scale>
        <p:origin x="122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3243B-E51C-48DC-80EC-6BBDD2C01A23}" type="datetimeFigureOut">
              <a:rPr lang="en-GB" smtClean="0"/>
              <a:t>10/10/2022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F9F25-C699-4D05-A656-95E664E584D6}" type="slidenum">
              <a:rPr lang="en-GB" smtClean="0"/>
              <a:t>‹#›</a:t>
            </a:fld>
            <a:endParaRPr lang="en-GB"/>
          </a:p>
        </p:txBody>
      </p:sp>
    </p:spTree>
    <p:extLst>
      <p:ext uri="{BB962C8B-B14F-4D97-AF65-F5344CB8AC3E}">
        <p14:creationId xmlns:p14="http://schemas.microsoft.com/office/powerpoint/2010/main" val="354405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Postdoctoral Research Fellow at the University of Liverpool, UK</a:t>
            </a:r>
          </a:p>
          <a:p>
            <a:endParaRPr lang="en-GB" dirty="0"/>
          </a:p>
          <a:p>
            <a:r>
              <a:rPr lang="en-GB" dirty="0"/>
              <a:t>Come from the GDSL; group of about 50 academics and PhD students, all doing research on geographic or ‘spatial’ data science! We all work with industry partners to collaborate on projects about data and geography…</a:t>
            </a:r>
          </a:p>
          <a:p>
            <a:endParaRPr lang="en-GB" dirty="0"/>
          </a:p>
          <a:p>
            <a:r>
              <a:rPr lang="en-GB" dirty="0"/>
              <a:t>Research on lots of different things; retail and different spaces of consumption, urban mobility and mobile phone data, geodemographics</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2</a:t>
            </a:fld>
            <a:endParaRPr lang="en-GB"/>
          </a:p>
        </p:txBody>
      </p:sp>
    </p:spTree>
    <p:extLst>
      <p:ext uri="{BB962C8B-B14F-4D97-AF65-F5344CB8AC3E}">
        <p14:creationId xmlns:p14="http://schemas.microsoft.com/office/powerpoint/2010/main" val="3362269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want to tell you a little story about how I came to be…</a:t>
            </a:r>
          </a:p>
          <a:p>
            <a:endParaRPr lang="en-GB" dirty="0"/>
          </a:p>
          <a:p>
            <a:r>
              <a:rPr lang="en-GB" dirty="0"/>
              <a:t>I began my PhD in 2018 (following a brief trip to the very southern tip of Ireland), with the rough title of ‘Global Retail Centres’ where the objective was to identify centres of retailing for different countries…</a:t>
            </a:r>
          </a:p>
          <a:p>
            <a:endParaRPr lang="en-GB" dirty="0"/>
          </a:p>
          <a:p>
            <a:r>
              <a:rPr lang="en-GB" dirty="0"/>
              <a:t>But I was faced with a huge challenge; how can I get access to data about retailer locations, my colleagues had finished a similar project in the UK, but the partnership with the company providing that data had evolved over many years. I did not have that time!</a:t>
            </a:r>
          </a:p>
          <a:p>
            <a:endParaRPr lang="en-GB" dirty="0"/>
          </a:p>
          <a:p>
            <a:r>
              <a:rPr lang="en-GB" dirty="0"/>
              <a:t>[CLICK]</a:t>
            </a:r>
          </a:p>
        </p:txBody>
      </p:sp>
      <p:sp>
        <p:nvSpPr>
          <p:cNvPr id="4" name="Slide Number Placeholder 3"/>
          <p:cNvSpPr>
            <a:spLocks noGrp="1"/>
          </p:cNvSpPr>
          <p:nvPr>
            <p:ph type="sldNum" sz="quarter" idx="5"/>
          </p:nvPr>
        </p:nvSpPr>
        <p:spPr/>
        <p:txBody>
          <a:bodyPr/>
          <a:lstStyle/>
          <a:p>
            <a:fld id="{77AF9F25-C699-4D05-A656-95E664E584D6}" type="slidenum">
              <a:rPr lang="en-GB" smtClean="0"/>
              <a:t>4</a:t>
            </a:fld>
            <a:endParaRPr lang="en-GB"/>
          </a:p>
        </p:txBody>
      </p:sp>
    </p:spTree>
    <p:extLst>
      <p:ext uri="{BB962C8B-B14F-4D97-AF65-F5344CB8AC3E}">
        <p14:creationId xmlns:p14="http://schemas.microsoft.com/office/powerpoint/2010/main" val="201858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10/10/2022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10706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10/10/2022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0961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10/10/2022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1593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10/10/2022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3513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10/10/2022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7878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10/10/2022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29763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10/10/2022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87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10/10/2022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69266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10/10/2022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137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10/10/2022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2698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10/10/2022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6931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10/10/2022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57098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P.Ballantyne@liverpool.ac.uk" TargetMode="External"/><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3.png"/><Relationship Id="rId4" Type="http://schemas.openxmlformats.org/officeDocument/2006/relationships/image" Target="../media/image42.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8.tiff"/><Relationship Id="rId4" Type="http://schemas.openxmlformats.org/officeDocument/2006/relationships/image" Target="../media/image17.tif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16" name="Picture 15">
            <a:extLst>
              <a:ext uri="{FF2B5EF4-FFF2-40B4-BE49-F238E27FC236}">
                <a16:creationId xmlns:a16="http://schemas.microsoft.com/office/drawing/2014/main" id="{C455971C-21DB-839A-9DCC-FBCBF5FE9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5" y="4254877"/>
            <a:ext cx="2173018" cy="1195160"/>
          </a:xfrm>
          <a:prstGeom prst="rect">
            <a:avLst/>
          </a:prstGeom>
        </p:spPr>
      </p:pic>
      <p:pic>
        <p:nvPicPr>
          <p:cNvPr id="19" name="Picture 18" descr="Text&#10;&#10;Description automatically generated with low confidence">
            <a:extLst>
              <a:ext uri="{FF2B5EF4-FFF2-40B4-BE49-F238E27FC236}">
                <a16:creationId xmlns:a16="http://schemas.microsoft.com/office/drawing/2014/main" id="{AAC83655-EC23-A19E-9363-C443C932B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048" y="4356218"/>
            <a:ext cx="2670633" cy="837964"/>
          </a:xfrm>
          <a:prstGeom prst="rect">
            <a:avLst/>
          </a:prstGeom>
        </p:spPr>
      </p:pic>
      <p:pic>
        <p:nvPicPr>
          <p:cNvPr id="21" name="Picture 20">
            <a:extLst>
              <a:ext uri="{FF2B5EF4-FFF2-40B4-BE49-F238E27FC236}">
                <a16:creationId xmlns:a16="http://schemas.microsoft.com/office/drawing/2014/main" id="{25417FBD-7944-344A-4803-507FD2A0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287" y="5587172"/>
            <a:ext cx="1666093" cy="1100078"/>
          </a:xfrm>
          <a:prstGeom prst="rect">
            <a:avLst/>
          </a:prstGeom>
        </p:spPr>
      </p:pic>
      <p:pic>
        <p:nvPicPr>
          <p:cNvPr id="27" name="Picture 26">
            <a:extLst>
              <a:ext uri="{FF2B5EF4-FFF2-40B4-BE49-F238E27FC236}">
                <a16:creationId xmlns:a16="http://schemas.microsoft.com/office/drawing/2014/main" id="{F823BB5C-BA0F-BF1B-03A6-6A3357D41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1845" y="5738165"/>
            <a:ext cx="2039037" cy="798092"/>
          </a:xfrm>
          <a:prstGeom prst="rect">
            <a:avLst/>
          </a:prstGeom>
        </p:spPr>
      </p:pic>
    </p:spTree>
    <p:extLst>
      <p:ext uri="{BB962C8B-B14F-4D97-AF65-F5344CB8AC3E}">
        <p14:creationId xmlns:p14="http://schemas.microsoft.com/office/powerpoint/2010/main" val="83043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7" name="Picture 6">
            <a:extLst>
              <a:ext uri="{FF2B5EF4-FFF2-40B4-BE49-F238E27FC236}">
                <a16:creationId xmlns:a16="http://schemas.microsoft.com/office/drawing/2014/main" id="{8E93DBBB-9F46-B662-5A13-AF62AADDE08F}"/>
              </a:ext>
            </a:extLst>
          </p:cNvPr>
          <p:cNvPicPr>
            <a:picLocks noChangeAspect="1"/>
          </p:cNvPicPr>
          <p:nvPr/>
        </p:nvPicPr>
        <p:blipFill>
          <a:blip r:embed="rId5"/>
          <a:stretch>
            <a:fillRect/>
          </a:stretch>
        </p:blipFill>
        <p:spPr>
          <a:xfrm>
            <a:off x="291581" y="3301728"/>
            <a:ext cx="5291612" cy="1935956"/>
          </a:xfrm>
          <a:prstGeom prst="rect">
            <a:avLst/>
          </a:prstGeom>
        </p:spPr>
      </p:pic>
    </p:spTree>
    <p:extLst>
      <p:ext uri="{BB962C8B-B14F-4D97-AF65-F5344CB8AC3E}">
        <p14:creationId xmlns:p14="http://schemas.microsoft.com/office/powerpoint/2010/main" val="2725754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2"/>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
        <p:nvSpPr>
          <p:cNvPr id="4" name="TextBox 3">
            <a:extLst>
              <a:ext uri="{FF2B5EF4-FFF2-40B4-BE49-F238E27FC236}">
                <a16:creationId xmlns:a16="http://schemas.microsoft.com/office/drawing/2014/main" id="{E42B8633-7512-29BC-ACAB-C77D2467CE1C}"/>
              </a:ext>
            </a:extLst>
          </p:cNvPr>
          <p:cNvSpPr txBox="1"/>
          <p:nvPr/>
        </p:nvSpPr>
        <p:spPr>
          <a:xfrm>
            <a:off x="0" y="3428990"/>
            <a:ext cx="5573684" cy="1211101"/>
          </a:xfrm>
          <a:prstGeom prst="rect">
            <a:avLst/>
          </a:prstGeom>
          <a:noFill/>
        </p:spPr>
        <p:txBody>
          <a:bodyPr wrap="square">
            <a:spAutoFit/>
          </a:bodyPr>
          <a:lstStyle/>
          <a:p>
            <a:pPr>
              <a:lnSpc>
                <a:spcPct val="95000"/>
              </a:lnSpc>
              <a:spcBef>
                <a:spcPct val="0"/>
              </a:spcBef>
              <a:spcAft>
                <a:spcPts val="600"/>
              </a:spcAft>
            </a:pPr>
            <a:endParaRPr lang="en-US" sz="1600" spc="-50" dirty="0">
              <a:latin typeface="Segoe UI" panose="020B0502040204020203" pitchFamily="34" charset="0"/>
              <a:ea typeface="+mj-ea"/>
              <a:cs typeface="Segoe UI" panose="020B0502040204020203" pitchFamily="34" charset="0"/>
            </a:endParaRPr>
          </a:p>
          <a:p>
            <a:pPr algn="ctr">
              <a:lnSpc>
                <a:spcPct val="95000"/>
              </a:lnSpc>
              <a:spcBef>
                <a:spcPct val="0"/>
              </a:spcBef>
              <a:spcAft>
                <a:spcPts val="600"/>
              </a:spcAft>
            </a:pPr>
            <a:r>
              <a:rPr lang="en-US" sz="3200" b="1" spc="-50" dirty="0">
                <a:latin typeface="Segoe UI" panose="020B0502040204020203" pitchFamily="34" charset="0"/>
                <a:ea typeface="+mj-ea"/>
                <a:cs typeface="Segoe UI" panose="020B0502040204020203" pitchFamily="34" charset="0"/>
              </a:rPr>
              <a:t>https://tinyurl.com/us-geo </a:t>
            </a:r>
          </a:p>
          <a:p>
            <a:pPr>
              <a:lnSpc>
                <a:spcPct val="95000"/>
              </a:lnSpc>
              <a:spcBef>
                <a:spcPct val="0"/>
              </a:spcBef>
              <a:spcAft>
                <a:spcPts val="600"/>
              </a:spcAft>
            </a:pPr>
            <a:endParaRPr lang="en-US" sz="1800" spc="-50" dirty="0">
              <a:latin typeface="Segoe UI" panose="020B0502040204020203" pitchFamily="34" charset="0"/>
              <a:ea typeface="+mj-ea"/>
              <a:cs typeface="Segoe UI" panose="020B0502040204020203" pitchFamily="34" charset="0"/>
            </a:endParaRPr>
          </a:p>
        </p:txBody>
      </p:sp>
      <p:pic>
        <p:nvPicPr>
          <p:cNvPr id="10" name="Picture 9">
            <a:extLst>
              <a:ext uri="{FF2B5EF4-FFF2-40B4-BE49-F238E27FC236}">
                <a16:creationId xmlns:a16="http://schemas.microsoft.com/office/drawing/2014/main" id="{9D68D402-6CF0-9037-D299-468481145578}"/>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8" name="Picture 7">
            <a:extLst>
              <a:ext uri="{FF2B5EF4-FFF2-40B4-BE49-F238E27FC236}">
                <a16:creationId xmlns:a16="http://schemas.microsoft.com/office/drawing/2014/main" id="{431A7535-C063-BCB4-C0BB-C67C745462B4}"/>
              </a:ext>
            </a:extLst>
          </p:cNvPr>
          <p:cNvPicPr>
            <a:picLocks noChangeAspect="1"/>
          </p:cNvPicPr>
          <p:nvPr/>
        </p:nvPicPr>
        <p:blipFill rotWithShape="1">
          <a:blip r:embed="rId5"/>
          <a:srcRect l="38721" r="1004"/>
          <a:stretch/>
        </p:blipFill>
        <p:spPr>
          <a:xfrm>
            <a:off x="5936907" y="1701107"/>
            <a:ext cx="6009103" cy="39898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8839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84680B16-F2E6-B8F0-E3AD-5F28B85B56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13" name="Picture 12">
            <a:extLst>
              <a:ext uri="{FF2B5EF4-FFF2-40B4-BE49-F238E27FC236}">
                <a16:creationId xmlns:a16="http://schemas.microsoft.com/office/drawing/2014/main" id="{4B2CA204-58F7-B020-52A0-7412DF1D8457}"/>
              </a:ext>
            </a:extLst>
          </p:cNvPr>
          <p:cNvPicPr>
            <a:picLocks noChangeAspect="1"/>
          </p:cNvPicPr>
          <p:nvPr/>
        </p:nvPicPr>
        <p:blipFill rotWithShape="1">
          <a:blip r:embed="rId5">
            <a:extLst>
              <a:ext uri="{28A0092B-C50C-407E-A947-70E740481C1C}">
                <a14:useLocalDpi xmlns:a14="http://schemas.microsoft.com/office/drawing/2010/main" val="0"/>
              </a:ext>
            </a:extLst>
          </a:blip>
          <a:srcRect b="55306"/>
          <a:stretch/>
        </p:blipFill>
        <p:spPr>
          <a:xfrm>
            <a:off x="5130328" y="194508"/>
            <a:ext cx="6792770" cy="355518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002CF21D-B3F5-4457-AD3D-0D5DC2043F3F}"/>
              </a:ext>
            </a:extLst>
          </p:cNvPr>
          <p:cNvPicPr>
            <a:picLocks noChangeAspect="1"/>
          </p:cNvPicPr>
          <p:nvPr/>
        </p:nvPicPr>
        <p:blipFill rotWithShape="1">
          <a:blip r:embed="rId6">
            <a:extLst>
              <a:ext uri="{28A0092B-C50C-407E-A947-70E740481C1C}">
                <a14:useLocalDpi xmlns:a14="http://schemas.microsoft.com/office/drawing/2010/main" val="0"/>
              </a:ext>
            </a:extLst>
          </a:blip>
          <a:srcRect t="27018" b="35346"/>
          <a:stretch/>
        </p:blipFill>
        <p:spPr>
          <a:xfrm>
            <a:off x="8405773" y="3944193"/>
            <a:ext cx="2743200" cy="224036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5AE6C96-5BCC-52E9-9F01-53B012338A26}"/>
              </a:ext>
            </a:extLst>
          </p:cNvPr>
          <p:cNvPicPr>
            <a:picLocks noChangeAspect="1"/>
          </p:cNvPicPr>
          <p:nvPr/>
        </p:nvPicPr>
        <p:blipFill rotWithShape="1">
          <a:blip r:embed="rId6">
            <a:extLst>
              <a:ext uri="{28A0092B-C50C-407E-A947-70E740481C1C}">
                <a14:useLocalDpi xmlns:a14="http://schemas.microsoft.com/office/drawing/2010/main" val="0"/>
              </a:ext>
            </a:extLst>
          </a:blip>
          <a:srcRect b="73291"/>
          <a:stretch/>
        </p:blipFill>
        <p:spPr>
          <a:xfrm>
            <a:off x="5505907" y="4269406"/>
            <a:ext cx="2743200" cy="1589940"/>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56984D73-30BA-1ECA-8FD7-4DE8A4892942}"/>
              </a:ext>
            </a:extLst>
          </p:cNvPr>
          <p:cNvSpPr txBox="1"/>
          <p:nvPr/>
        </p:nvSpPr>
        <p:spPr>
          <a:xfrm>
            <a:off x="0" y="3428990"/>
            <a:ext cx="5573684" cy="1211101"/>
          </a:xfrm>
          <a:prstGeom prst="rect">
            <a:avLst/>
          </a:prstGeom>
          <a:noFill/>
        </p:spPr>
        <p:txBody>
          <a:bodyPr wrap="square">
            <a:spAutoFit/>
          </a:bodyPr>
          <a:lstStyle/>
          <a:p>
            <a:pPr>
              <a:lnSpc>
                <a:spcPct val="95000"/>
              </a:lnSpc>
              <a:spcBef>
                <a:spcPct val="0"/>
              </a:spcBef>
              <a:spcAft>
                <a:spcPts val="600"/>
              </a:spcAft>
            </a:pPr>
            <a:endParaRPr lang="en-US" sz="1600" spc="-50" dirty="0">
              <a:latin typeface="Segoe UI" panose="020B0502040204020203" pitchFamily="34" charset="0"/>
              <a:ea typeface="+mj-ea"/>
              <a:cs typeface="Segoe UI" panose="020B0502040204020203" pitchFamily="34" charset="0"/>
            </a:endParaRPr>
          </a:p>
          <a:p>
            <a:pPr algn="ctr">
              <a:lnSpc>
                <a:spcPct val="95000"/>
              </a:lnSpc>
              <a:spcBef>
                <a:spcPct val="0"/>
              </a:spcBef>
              <a:spcAft>
                <a:spcPts val="600"/>
              </a:spcAft>
            </a:pPr>
            <a:r>
              <a:rPr lang="en-US" sz="3200" b="1" spc="-50" dirty="0">
                <a:latin typeface="Segoe UI" panose="020B0502040204020203" pitchFamily="34" charset="0"/>
                <a:ea typeface="+mj-ea"/>
                <a:cs typeface="Segoe UI" panose="020B0502040204020203" pitchFamily="34" charset="0"/>
              </a:rPr>
              <a:t>https://tinyurl.com/us-geo </a:t>
            </a:r>
          </a:p>
          <a:p>
            <a:pPr>
              <a:lnSpc>
                <a:spcPct val="95000"/>
              </a:lnSpc>
              <a:spcBef>
                <a:spcPct val="0"/>
              </a:spcBef>
              <a:spcAft>
                <a:spcPts val="600"/>
              </a:spcAft>
            </a:pP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409581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1890859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descr="A picture containing text, electronics&#10;&#10;Description automatically generated">
            <a:extLst>
              <a:ext uri="{FF2B5EF4-FFF2-40B4-BE49-F238E27FC236}">
                <a16:creationId xmlns:a16="http://schemas.microsoft.com/office/drawing/2014/main" id="{6F58832E-2419-5485-114B-7634F7FCC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141" y="444798"/>
            <a:ext cx="5660571" cy="3159388"/>
          </a:xfrm>
          <a:prstGeom prst="rect">
            <a:avLst/>
          </a:prstGeom>
          <a:ln>
            <a:noFill/>
          </a:ln>
          <a:effectLst>
            <a:outerShdw blurRad="190500" algn="tl" rotWithShape="0">
              <a:srgbClr val="000000">
                <a:alpha val="70000"/>
              </a:srgbClr>
            </a:outerShdw>
          </a:effectLst>
        </p:spPr>
      </p:pic>
      <p:pic>
        <p:nvPicPr>
          <p:cNvPr id="8" name="Picture 7" descr="A close-up of a credit card&#10;&#10;Description automatically generated with low confidence">
            <a:extLst>
              <a:ext uri="{FF2B5EF4-FFF2-40B4-BE49-F238E27FC236}">
                <a16:creationId xmlns:a16="http://schemas.microsoft.com/office/drawing/2014/main" id="{43B63253-0A6A-69AD-AE3D-6536BD2758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449" y="3739762"/>
            <a:ext cx="5660571" cy="29718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AA16657-EADC-6C36-4339-91AA448D1754}"/>
              </a:ext>
            </a:extLst>
          </p:cNvPr>
          <p:cNvSpPr txBox="1"/>
          <p:nvPr/>
        </p:nvSpPr>
        <p:spPr>
          <a:xfrm>
            <a:off x="6279141" y="2849175"/>
            <a:ext cx="2411291" cy="707886"/>
          </a:xfrm>
          <a:prstGeom prst="rect">
            <a:avLst/>
          </a:prstGeom>
          <a:noFill/>
        </p:spPr>
        <p:txBody>
          <a:bodyPr wrap="square" rtlCol="0">
            <a:spAutoFit/>
          </a:bodyPr>
          <a:lstStyle/>
          <a:p>
            <a:r>
              <a:rPr lang="en-GB" sz="2000" b="1" dirty="0">
                <a:solidFill>
                  <a:schemeClr val="bg1"/>
                </a:solidFill>
                <a:latin typeface="Segoe UI" panose="020B0502040204020203" pitchFamily="34" charset="0"/>
                <a:ea typeface="NSimSun" panose="02010609030101010101" pitchFamily="49" charset="-122"/>
                <a:cs typeface="Segoe UI" panose="020B0502040204020203" pitchFamily="34" charset="0"/>
              </a:rPr>
              <a:t>Language, syntax, commands...</a:t>
            </a:r>
          </a:p>
        </p:txBody>
      </p:sp>
      <p:sp>
        <p:nvSpPr>
          <p:cNvPr id="10" name="TextBox 9">
            <a:extLst>
              <a:ext uri="{FF2B5EF4-FFF2-40B4-BE49-F238E27FC236}">
                <a16:creationId xmlns:a16="http://schemas.microsoft.com/office/drawing/2014/main" id="{F43C396F-8677-20B4-5E59-F5969E9E2E65}"/>
              </a:ext>
            </a:extLst>
          </p:cNvPr>
          <p:cNvSpPr txBox="1"/>
          <p:nvPr/>
        </p:nvSpPr>
        <p:spPr>
          <a:xfrm>
            <a:off x="6345382" y="3767540"/>
            <a:ext cx="2764044" cy="707886"/>
          </a:xfrm>
          <a:prstGeom prst="rect">
            <a:avLst/>
          </a:prstGeom>
          <a:noFill/>
        </p:spPr>
        <p:txBody>
          <a:bodyPr wrap="square" rtlCol="0">
            <a:spAutoFit/>
          </a:bodyPr>
          <a:lstStyle/>
          <a:p>
            <a:r>
              <a:rPr lang="en-GB" sz="2000" b="1" dirty="0">
                <a:latin typeface="Segoe UI" panose="020B0502040204020203" pitchFamily="34" charset="0"/>
                <a:ea typeface="NSimSun" panose="02010609030101010101" pitchFamily="49" charset="-122"/>
                <a:cs typeface="Segoe UI" panose="020B0502040204020203" pitchFamily="34" charset="0"/>
              </a:rPr>
              <a:t>IDE: friendlier, better functionality….</a:t>
            </a:r>
          </a:p>
        </p:txBody>
      </p:sp>
      <p:pic>
        <p:nvPicPr>
          <p:cNvPr id="5" name="Picture 4">
            <a:extLst>
              <a:ext uri="{FF2B5EF4-FFF2-40B4-BE49-F238E27FC236}">
                <a16:creationId xmlns:a16="http://schemas.microsoft.com/office/drawing/2014/main" id="{8006D94B-88E5-5726-7686-795069A3A2A6}"/>
              </a:ext>
            </a:extLst>
          </p:cNvPr>
          <p:cNvPicPr>
            <a:picLocks noChangeAspect="1"/>
          </p:cNvPicPr>
          <p:nvPr/>
        </p:nvPicPr>
        <p:blipFill>
          <a:blip r:embed="rId5"/>
          <a:stretch>
            <a:fillRect/>
          </a:stretch>
        </p:blipFill>
        <p:spPr>
          <a:xfrm>
            <a:off x="300156" y="3557061"/>
            <a:ext cx="5106870" cy="213063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A3740433-8319-29D9-D4A0-2A88941D5A8E}"/>
              </a:ext>
            </a:extLst>
          </p:cNvPr>
          <p:cNvSpPr txBox="1"/>
          <p:nvPr/>
        </p:nvSpPr>
        <p:spPr>
          <a:xfrm>
            <a:off x="593321" y="5744253"/>
            <a:ext cx="4520540" cy="307777"/>
          </a:xfrm>
          <a:prstGeom prst="rect">
            <a:avLst/>
          </a:prstGeom>
          <a:noFill/>
        </p:spPr>
        <p:txBody>
          <a:bodyPr wrap="square" rtlCol="0">
            <a:spAutoFit/>
          </a:bodyPr>
          <a:lstStyle/>
          <a:p>
            <a:r>
              <a:rPr lang="en-GB" sz="1400" b="1">
                <a:latin typeface="Segoe UI" panose="020B0502040204020203" pitchFamily="34" charset="0"/>
                <a:cs typeface="Segoe UI" panose="020B0502040204020203" pitchFamily="34" charset="0"/>
              </a:rPr>
              <a:t>github.com/patrickballantyne/CARTO-SDSC2022</a:t>
            </a:r>
            <a:endParaRPr lang="en-GB" sz="14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936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392EB9BA-8003-4317-817A-F5D23BDCA60E}"/>
              </a:ext>
            </a:extLst>
          </p:cNvPr>
          <p:cNvSpPr txBox="1"/>
          <p:nvPr/>
        </p:nvSpPr>
        <p:spPr>
          <a:xfrm>
            <a:off x="414351" y="2844225"/>
            <a:ext cx="3676882"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1 - Data ] </a:t>
            </a:r>
          </a:p>
        </p:txBody>
      </p:sp>
    </p:spTree>
    <p:extLst>
      <p:ext uri="{BB962C8B-B14F-4D97-AF65-F5344CB8AC3E}">
        <p14:creationId xmlns:p14="http://schemas.microsoft.com/office/powerpoint/2010/main" val="504054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745346"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6" name="TextBox 5">
            <a:extLst>
              <a:ext uri="{FF2B5EF4-FFF2-40B4-BE49-F238E27FC236}">
                <a16:creationId xmlns:a16="http://schemas.microsoft.com/office/drawing/2014/main" id="{5B6AA209-B902-9B4A-99E0-77CD7549DE96}"/>
              </a:ext>
            </a:extLst>
          </p:cNvPr>
          <p:cNvSpPr txBox="1"/>
          <p:nvPr/>
        </p:nvSpPr>
        <p:spPr>
          <a:xfrm>
            <a:off x="537240" y="2921078"/>
            <a:ext cx="3385163" cy="1815882"/>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p:txBody>
      </p:sp>
    </p:spTree>
    <p:extLst>
      <p:ext uri="{BB962C8B-B14F-4D97-AF65-F5344CB8AC3E}">
        <p14:creationId xmlns:p14="http://schemas.microsoft.com/office/powerpoint/2010/main" val="88927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5" name="Picture 4">
            <a:extLst>
              <a:ext uri="{FF2B5EF4-FFF2-40B4-BE49-F238E27FC236}">
                <a16:creationId xmlns:a16="http://schemas.microsoft.com/office/drawing/2014/main" id="{543F5A42-0741-94A2-38BA-45A9C6A60CEF}"/>
              </a:ext>
            </a:extLst>
          </p:cNvPr>
          <p:cNvPicPr>
            <a:picLocks noChangeAspect="1"/>
          </p:cNvPicPr>
          <p:nvPr/>
        </p:nvPicPr>
        <p:blipFill rotWithShape="1">
          <a:blip r:embed="rId3"/>
          <a:srcRect b="24253"/>
          <a:stretch/>
        </p:blipFill>
        <p:spPr>
          <a:xfrm>
            <a:off x="3820424" y="191438"/>
            <a:ext cx="8160169" cy="338154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97842E8-AD4D-AD09-6113-8DF94F93B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0423" y="3715670"/>
            <a:ext cx="8160169" cy="2770967"/>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827EFF4-2DB8-B02F-1F3E-6B123C912372}"/>
              </a:ext>
            </a:extLst>
          </p:cNvPr>
          <p:cNvSpPr txBox="1"/>
          <p:nvPr/>
        </p:nvSpPr>
        <p:spPr>
          <a:xfrm>
            <a:off x="10326701" y="3688893"/>
            <a:ext cx="2656118" cy="276999"/>
          </a:xfrm>
          <a:prstGeom prst="rect">
            <a:avLst/>
          </a:prstGeom>
          <a:noFill/>
        </p:spPr>
        <p:txBody>
          <a:bodyPr wrap="square">
            <a:spAutoFit/>
          </a:bodyPr>
          <a:lstStyle/>
          <a:p>
            <a:r>
              <a:rPr lang="en-GB" sz="1200" b="1" dirty="0"/>
              <a:t>Source: SafeGraph </a:t>
            </a:r>
          </a:p>
        </p:txBody>
      </p:sp>
      <p:sp>
        <p:nvSpPr>
          <p:cNvPr id="10" name="TextBox 9">
            <a:extLst>
              <a:ext uri="{FF2B5EF4-FFF2-40B4-BE49-F238E27FC236}">
                <a16:creationId xmlns:a16="http://schemas.microsoft.com/office/drawing/2014/main" id="{8E00B564-4A2F-F06B-7655-EBA089A9A64C}"/>
              </a:ext>
            </a:extLst>
          </p:cNvPr>
          <p:cNvSpPr txBox="1"/>
          <p:nvPr/>
        </p:nvSpPr>
        <p:spPr>
          <a:xfrm>
            <a:off x="10326701" y="3322765"/>
            <a:ext cx="2656118" cy="276999"/>
          </a:xfrm>
          <a:prstGeom prst="rect">
            <a:avLst/>
          </a:prstGeom>
          <a:noFill/>
        </p:spPr>
        <p:txBody>
          <a:bodyPr wrap="square">
            <a:spAutoFit/>
          </a:bodyPr>
          <a:lstStyle/>
          <a:p>
            <a:r>
              <a:rPr lang="en-GB" sz="1200" b="1" dirty="0"/>
              <a:t>Source: CARTO </a:t>
            </a:r>
          </a:p>
        </p:txBody>
      </p:sp>
    </p:spTree>
    <p:extLst>
      <p:ext uri="{BB962C8B-B14F-4D97-AF65-F5344CB8AC3E}">
        <p14:creationId xmlns:p14="http://schemas.microsoft.com/office/powerpoint/2010/main" val="2852654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10" name="Picture 9">
            <a:extLst>
              <a:ext uri="{FF2B5EF4-FFF2-40B4-BE49-F238E27FC236}">
                <a16:creationId xmlns:a16="http://schemas.microsoft.com/office/drawing/2014/main" id="{9B61F6BB-E28C-3A6A-33CA-1663947BD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919" y="1695461"/>
            <a:ext cx="5836412" cy="415869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6459E78-3F73-1888-7AA9-989D14A4C41A}"/>
              </a:ext>
            </a:extLst>
          </p:cNvPr>
          <p:cNvPicPr>
            <a:picLocks noChangeAspect="1"/>
          </p:cNvPicPr>
          <p:nvPr/>
        </p:nvPicPr>
        <p:blipFill>
          <a:blip r:embed="rId4"/>
          <a:stretch>
            <a:fillRect/>
          </a:stretch>
        </p:blipFill>
        <p:spPr>
          <a:xfrm>
            <a:off x="4365076" y="1411134"/>
            <a:ext cx="2540131" cy="952549"/>
          </a:xfrm>
          <a:prstGeom prst="rect">
            <a:avLst/>
          </a:prstGeom>
          <a:ln>
            <a:noFill/>
          </a:ln>
          <a:effectLst>
            <a:outerShdw blurRad="190500" algn="tl" rotWithShape="0">
              <a:srgbClr val="000000">
                <a:alpha val="70000"/>
              </a:srgbClr>
            </a:outerShdw>
          </a:effectLst>
        </p:spPr>
      </p:pic>
      <p:pic>
        <p:nvPicPr>
          <p:cNvPr id="12" name="Picture 11" descr="Diagram, engineering drawing&#10;&#10;Description automatically generated">
            <a:extLst>
              <a:ext uri="{FF2B5EF4-FFF2-40B4-BE49-F238E27FC236}">
                <a16:creationId xmlns:a16="http://schemas.microsoft.com/office/drawing/2014/main" id="{62A5C439-695A-5381-40AC-DCD099C7C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088" y="784719"/>
            <a:ext cx="2022577" cy="1537158"/>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BB4E7CF-5017-1413-AEC2-84231C2F3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7265" y="918829"/>
            <a:ext cx="644066" cy="379539"/>
          </a:xfrm>
          <a:prstGeom prst="rect">
            <a:avLst/>
          </a:prstGeom>
        </p:spPr>
      </p:pic>
      <p:sp>
        <p:nvSpPr>
          <p:cNvPr id="3" name="TextBox 2">
            <a:extLst>
              <a:ext uri="{FF2B5EF4-FFF2-40B4-BE49-F238E27FC236}">
                <a16:creationId xmlns:a16="http://schemas.microsoft.com/office/drawing/2014/main" id="{685BF8F2-76D6-31AE-256A-F151AB757624}"/>
              </a:ext>
            </a:extLst>
          </p:cNvPr>
          <p:cNvSpPr txBox="1"/>
          <p:nvPr/>
        </p:nvSpPr>
        <p:spPr>
          <a:xfrm>
            <a:off x="6124919" y="5938424"/>
            <a:ext cx="5576711" cy="400110"/>
          </a:xfrm>
          <a:prstGeom prst="rect">
            <a:avLst/>
          </a:prstGeom>
          <a:solidFill>
            <a:schemeClr val="bg1"/>
          </a:solidFill>
          <a:ln w="12700">
            <a:solidFill>
              <a:schemeClr val="tx1"/>
            </a:solidFill>
          </a:ln>
        </p:spPr>
        <p:txBody>
          <a:bodyPr wrap="square" rtlCol="0">
            <a:spAutoFit/>
          </a:bodyPr>
          <a:lstStyle/>
          <a:p>
            <a:r>
              <a:rPr lang="en-GB" sz="1000" b="1" dirty="0">
                <a:latin typeface="Segoe UI" panose="020B0502040204020203" pitchFamily="34" charset="0"/>
                <a:cs typeface="Segoe UI" panose="020B0502040204020203" pitchFamily="34" charset="0"/>
              </a:rPr>
              <a:t>Ballantyne et al. (2022) Integrating the who, what and where of American retail centre agglomerations. </a:t>
            </a:r>
            <a:r>
              <a:rPr lang="en-GB" sz="1000" b="1" i="1" dirty="0">
                <a:latin typeface="Segoe UI" panose="020B0502040204020203" pitchFamily="34" charset="0"/>
                <a:cs typeface="Segoe UI" panose="020B0502040204020203" pitchFamily="34" charset="0"/>
              </a:rPr>
              <a:t>Annals of the American Association of Geographers.</a:t>
            </a:r>
            <a:endParaRPr lang="en-GB" sz="10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2460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5039055"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2 - Catchments ] </a:t>
            </a:r>
          </a:p>
        </p:txBody>
      </p:sp>
    </p:spTree>
    <p:extLst>
      <p:ext uri="{BB962C8B-B14F-4D97-AF65-F5344CB8AC3E}">
        <p14:creationId xmlns:p14="http://schemas.microsoft.com/office/powerpoint/2010/main" val="2480335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18E3DDB-74EC-4E5C-A1D6-4E10397E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5" y="3957758"/>
            <a:ext cx="2311004" cy="23500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AFDE188-28D3-CFD1-3C8E-7B2598CD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39" y="3831733"/>
            <a:ext cx="1725278" cy="129395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CC268B6-4DD0-ACBA-5972-0CE5B1D90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339" y="5246101"/>
            <a:ext cx="1725278" cy="12939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7241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a:extLst>
              <a:ext uri="{FF2B5EF4-FFF2-40B4-BE49-F238E27FC236}">
                <a16:creationId xmlns:a16="http://schemas.microsoft.com/office/drawing/2014/main" id="{8B1D9E3C-C39C-2759-0ED5-040D49C2DEED}"/>
              </a:ext>
            </a:extLst>
          </p:cNvPr>
          <p:cNvPicPr>
            <a:picLocks noChangeAspect="1"/>
          </p:cNvPicPr>
          <p:nvPr/>
        </p:nvPicPr>
        <p:blipFill>
          <a:blip r:embed="rId3"/>
          <a:stretch>
            <a:fillRect/>
          </a:stretch>
        </p:blipFill>
        <p:spPr>
          <a:xfrm>
            <a:off x="5921296" y="988086"/>
            <a:ext cx="5777943" cy="4442915"/>
          </a:xfrm>
          <a:prstGeom prst="rect">
            <a:avLst/>
          </a:prstGeom>
          <a:ln>
            <a:noFill/>
          </a:ln>
          <a:effectLst>
            <a:outerShdw blurRad="190500" algn="tl" rotWithShape="0">
              <a:srgbClr val="000000">
                <a:alpha val="70000"/>
              </a:srgbClr>
            </a:outerShdw>
          </a:effectLst>
        </p:spPr>
      </p:pic>
      <p:graphicFrame>
        <p:nvGraphicFramePr>
          <p:cNvPr id="8" name="Table 7">
            <a:extLst>
              <a:ext uri="{FF2B5EF4-FFF2-40B4-BE49-F238E27FC236}">
                <a16:creationId xmlns:a16="http://schemas.microsoft.com/office/drawing/2014/main" id="{F4D87085-3E2E-7831-E077-316567B2C47F}"/>
              </a:ext>
            </a:extLst>
          </p:cNvPr>
          <p:cNvGraphicFramePr>
            <a:graphicFrameLocks noGrp="1"/>
          </p:cNvGraphicFramePr>
          <p:nvPr>
            <p:extLst>
              <p:ext uri="{D42A27DB-BD31-4B8C-83A1-F6EECF244321}">
                <p14:modId xmlns:p14="http://schemas.microsoft.com/office/powerpoint/2010/main" val="3828060361"/>
              </p:ext>
            </p:extLst>
          </p:nvPr>
        </p:nvGraphicFramePr>
        <p:xfrm>
          <a:off x="8810267" y="5647664"/>
          <a:ext cx="2781300" cy="44450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3571886164"/>
                    </a:ext>
                  </a:extLst>
                </a:gridCol>
                <a:gridCol w="1257300">
                  <a:extLst>
                    <a:ext uri="{9D8B030D-6E8A-4147-A177-3AD203B41FA5}">
                      <a16:colId xmlns:a16="http://schemas.microsoft.com/office/drawing/2014/main" val="4173751489"/>
                    </a:ext>
                  </a:extLst>
                </a:gridCol>
              </a:tblGrid>
              <a:tr h="222250">
                <a:tc>
                  <a:txBody>
                    <a:bodyPr/>
                    <a:lstStyle/>
                    <a:p>
                      <a:pPr algn="ctr" fontAlgn="b"/>
                      <a:r>
                        <a:rPr lang="en-GB" sz="1200" b="1" u="none" strike="noStrike" dirty="0">
                          <a:effectLst/>
                        </a:rPr>
                        <a:t>location_name</a:t>
                      </a:r>
                      <a:endParaRPr lang="en-GB" sz="1200" b="1"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86487474"/>
                  </a:ext>
                </a:extLst>
              </a:tr>
              <a:tr h="222250">
                <a:tc>
                  <a:txBody>
                    <a:bodyPr/>
                    <a:lstStyle/>
                    <a:p>
                      <a:pPr algn="ctr" fontAlgn="b"/>
                      <a:r>
                        <a:rPr lang="en-GB" sz="1200" u="none" strike="noStrike" dirty="0">
                          <a:effectLst/>
                        </a:rPr>
                        <a:t>Ollie's Bargain Outlet</a:t>
                      </a:r>
                      <a:endParaRPr lang="en-GB" sz="1200" b="0"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35108093"/>
                  </a:ext>
                </a:extLst>
              </a:tr>
            </a:tbl>
          </a:graphicData>
        </a:graphic>
      </p:graphicFrame>
    </p:spTree>
    <p:extLst>
      <p:ext uri="{BB962C8B-B14F-4D97-AF65-F5344CB8AC3E}">
        <p14:creationId xmlns:p14="http://schemas.microsoft.com/office/powerpoint/2010/main" val="375790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extLst>
              <p:ext uri="{D42A27DB-BD31-4B8C-83A1-F6EECF244321}">
                <p14:modId xmlns:p14="http://schemas.microsoft.com/office/powerpoint/2010/main" val="1769585066"/>
              </p:ext>
            </p:extLst>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spTree>
    <p:extLst>
      <p:ext uri="{BB962C8B-B14F-4D97-AF65-F5344CB8AC3E}">
        <p14:creationId xmlns:p14="http://schemas.microsoft.com/office/powerpoint/2010/main" val="1465734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extLst>
              <p:ext uri="{D42A27DB-BD31-4B8C-83A1-F6EECF244321}">
                <p14:modId xmlns:p14="http://schemas.microsoft.com/office/powerpoint/2010/main" val="946011784"/>
              </p:ext>
            </p:extLst>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spTree>
    <p:extLst>
      <p:ext uri="{BB962C8B-B14F-4D97-AF65-F5344CB8AC3E}">
        <p14:creationId xmlns:p14="http://schemas.microsoft.com/office/powerpoint/2010/main" val="1677556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2000" spc="-50" dirty="0">
                <a:latin typeface="Segoe UI" panose="020B0502040204020203" pitchFamily="34" charset="0"/>
                <a:ea typeface="+mj-ea"/>
                <a:cs typeface="Segoe UI" panose="020B0502040204020203" pitchFamily="34" charset="0"/>
              </a:rPr>
              <a:t>Income profile of the catchment… </a:t>
            </a:r>
          </a:p>
          <a:p>
            <a:pPr>
              <a:lnSpc>
                <a:spcPct val="95000"/>
              </a:lnSpc>
              <a:spcBef>
                <a:spcPct val="0"/>
              </a:spcBef>
              <a:spcAft>
                <a:spcPts val="600"/>
              </a:spcAft>
            </a:pPr>
            <a:endParaRPr lang="en-US" sz="20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2000" spc="-50" dirty="0">
                <a:latin typeface="Segoe UI" panose="020B0502040204020203" pitchFamily="34" charset="0"/>
                <a:ea typeface="+mj-ea"/>
                <a:cs typeface="Segoe UI" panose="020B0502040204020203" pitchFamily="34" charset="0"/>
              </a:rPr>
              <a:t>Ollie’s Bargain Outlet </a:t>
            </a:r>
            <a:r>
              <a:rPr lang="en-US" sz="2000" b="1" spc="-50" dirty="0">
                <a:latin typeface="Segoe UI" panose="020B0502040204020203" pitchFamily="34" charset="0"/>
                <a:ea typeface="+mj-ea"/>
                <a:cs typeface="Segoe UI" panose="020B0502040204020203" pitchFamily="34" charset="0"/>
              </a:rPr>
              <a:t>vs</a:t>
            </a:r>
            <a:r>
              <a:rPr lang="en-US" sz="2000" spc="-50" dirty="0">
                <a:latin typeface="Segoe UI" panose="020B0502040204020203" pitchFamily="34" charset="0"/>
                <a:ea typeface="+mj-ea"/>
                <a:cs typeface="Segoe UI" panose="020B0502040204020203" pitchFamily="34" charset="0"/>
              </a:rPr>
              <a:t> Whole Foods Market? </a:t>
            </a: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9" name="Picture 8">
            <a:extLst>
              <a:ext uri="{FF2B5EF4-FFF2-40B4-BE49-F238E27FC236}">
                <a16:creationId xmlns:a16="http://schemas.microsoft.com/office/drawing/2014/main" id="{8790B7E8-62FF-A24D-A1B9-4D41FA58B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850" y="3076376"/>
            <a:ext cx="1578875" cy="87715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7C0594CE-6F2B-9445-4F44-A0FB30CA3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814" y="3076376"/>
            <a:ext cx="1332698" cy="8868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2779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87021C4E-2CFD-F46B-07E3-1D79F753E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4527" y="0"/>
            <a:ext cx="6657473" cy="6858000"/>
          </a:xfrm>
          <a:prstGeom prst="rect">
            <a:avLst/>
          </a:prstGeom>
        </p:spPr>
      </p:pic>
      <p:pic>
        <p:nvPicPr>
          <p:cNvPr id="6" name="Picture 5">
            <a:extLst>
              <a:ext uri="{FF2B5EF4-FFF2-40B4-BE49-F238E27FC236}">
                <a16:creationId xmlns:a16="http://schemas.microsoft.com/office/drawing/2014/main" id="{B98D2366-7796-2C08-2CBC-7917AB353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884" y="3015904"/>
            <a:ext cx="3153291" cy="3002288"/>
          </a:xfrm>
          <a:prstGeom prst="rect">
            <a:avLst/>
          </a:prstGeom>
        </p:spPr>
      </p:pic>
    </p:spTree>
    <p:extLst>
      <p:ext uri="{BB962C8B-B14F-4D97-AF65-F5344CB8AC3E}">
        <p14:creationId xmlns:p14="http://schemas.microsoft.com/office/powerpoint/2010/main" val="2819981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87021C4E-2CFD-F46B-07E3-1D79F753E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4527" y="0"/>
            <a:ext cx="6657473" cy="6858000"/>
          </a:xfrm>
          <a:prstGeom prst="rect">
            <a:avLst/>
          </a:prstGeom>
        </p:spPr>
      </p:pic>
      <p:pic>
        <p:nvPicPr>
          <p:cNvPr id="7" name="Picture 6">
            <a:extLst>
              <a:ext uri="{FF2B5EF4-FFF2-40B4-BE49-F238E27FC236}">
                <a16:creationId xmlns:a16="http://schemas.microsoft.com/office/drawing/2014/main" id="{9F5C1E35-7A08-FCC7-1D09-E74D7F560453}"/>
              </a:ext>
            </a:extLst>
          </p:cNvPr>
          <p:cNvPicPr>
            <a:picLocks noChangeAspect="1"/>
          </p:cNvPicPr>
          <p:nvPr/>
        </p:nvPicPr>
        <p:blipFill rotWithShape="1">
          <a:blip r:embed="rId4">
            <a:extLst>
              <a:ext uri="{28A0092B-C50C-407E-A947-70E740481C1C}">
                <a14:useLocalDpi xmlns:a14="http://schemas.microsoft.com/office/drawing/2010/main" val="0"/>
              </a:ext>
            </a:extLst>
          </a:blip>
          <a:srcRect t="2591"/>
          <a:stretch/>
        </p:blipFill>
        <p:spPr>
          <a:xfrm>
            <a:off x="1775211" y="2882188"/>
            <a:ext cx="3666673" cy="353163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F0013B8-3E02-03FF-D12A-58E9304AF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366" y="2882188"/>
            <a:ext cx="4917747" cy="353163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13454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12" name="Picture 11">
            <a:extLst>
              <a:ext uri="{FF2B5EF4-FFF2-40B4-BE49-F238E27FC236}">
                <a16:creationId xmlns:a16="http://schemas.microsoft.com/office/drawing/2014/main" id="{076FA80D-2DCB-EA38-C39E-792403A5DF33}"/>
              </a:ext>
            </a:extLst>
          </p:cNvPr>
          <p:cNvPicPr>
            <a:picLocks noChangeAspect="1"/>
          </p:cNvPicPr>
          <p:nvPr/>
        </p:nvPicPr>
        <p:blipFill>
          <a:blip r:embed="rId3"/>
          <a:stretch>
            <a:fillRect/>
          </a:stretch>
        </p:blipFill>
        <p:spPr>
          <a:xfrm>
            <a:off x="5205759" y="1120754"/>
            <a:ext cx="6769448" cy="4438878"/>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D6C15FF8-28B9-3FAF-5F4C-2646DEE4DC1F}"/>
              </a:ext>
            </a:extLst>
          </p:cNvPr>
          <p:cNvPicPr>
            <a:picLocks noChangeAspect="1"/>
          </p:cNvPicPr>
          <p:nvPr/>
        </p:nvPicPr>
        <p:blipFill>
          <a:blip r:embed="rId4"/>
          <a:stretch>
            <a:fillRect/>
          </a:stretch>
        </p:blipFill>
        <p:spPr>
          <a:xfrm>
            <a:off x="9482980" y="3834642"/>
            <a:ext cx="2311519" cy="2787793"/>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2AB524EB-F4B4-B4E1-BF0F-AD8FE3311293}"/>
              </a:ext>
            </a:extLst>
          </p:cNvPr>
          <p:cNvPicPr>
            <a:picLocks noChangeAspect="1"/>
          </p:cNvPicPr>
          <p:nvPr/>
        </p:nvPicPr>
        <p:blipFill rotWithShape="1">
          <a:blip r:embed="rId5"/>
          <a:srcRect t="19881"/>
          <a:stretch/>
        </p:blipFill>
        <p:spPr>
          <a:xfrm>
            <a:off x="533071" y="3182112"/>
            <a:ext cx="4148641" cy="1545255"/>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F38C194D-04B7-2862-B26F-8B63C2D9CC37}"/>
              </a:ext>
            </a:extLst>
          </p:cNvPr>
          <p:cNvPicPr>
            <a:picLocks noChangeAspect="1"/>
          </p:cNvPicPr>
          <p:nvPr/>
        </p:nvPicPr>
        <p:blipFill>
          <a:blip r:embed="rId6"/>
          <a:stretch>
            <a:fillRect/>
          </a:stretch>
        </p:blipFill>
        <p:spPr>
          <a:xfrm>
            <a:off x="533071" y="4999309"/>
            <a:ext cx="4148641" cy="12851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2828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7306203"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3 – Catchment Profiling  ] </a:t>
            </a:r>
          </a:p>
        </p:txBody>
      </p:sp>
    </p:spTree>
    <p:extLst>
      <p:ext uri="{BB962C8B-B14F-4D97-AF65-F5344CB8AC3E}">
        <p14:creationId xmlns:p14="http://schemas.microsoft.com/office/powerpoint/2010/main" val="3063064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3300173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CD525F68-F439-BE08-CDDE-D372811032ED}"/>
              </a:ext>
            </a:extLst>
          </p:cNvPr>
          <p:cNvSpPr txBox="1"/>
          <p:nvPr/>
        </p:nvSpPr>
        <p:spPr>
          <a:xfrm>
            <a:off x="475899" y="1188640"/>
            <a:ext cx="464013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600" b="1" spc="-50" dirty="0">
                <a:latin typeface="Segoe UI" panose="020B0502040204020203" pitchFamily="34" charset="0"/>
                <a:ea typeface="+mj-ea"/>
                <a:cs typeface="Segoe UI" panose="020B0502040204020203" pitchFamily="34" charset="0"/>
              </a:rPr>
              <a:t>Retail and Geodemographics: </a:t>
            </a:r>
            <a:br>
              <a:rPr lang="en-US" sz="2600" b="1" spc="-50" dirty="0">
                <a:latin typeface="Segoe UI" panose="020B0502040204020203" pitchFamily="34" charset="0"/>
                <a:ea typeface="+mj-ea"/>
                <a:cs typeface="Segoe UI" panose="020B0502040204020203" pitchFamily="34" charset="0"/>
              </a:rPr>
            </a:br>
            <a:r>
              <a:rPr lang="en-US" sz="2600" b="1" spc="-50" dirty="0">
                <a:latin typeface="Segoe UI" panose="020B0502040204020203" pitchFamily="34" charset="0"/>
                <a:ea typeface="+mj-ea"/>
                <a:cs typeface="Segoe UI" panose="020B0502040204020203" pitchFamily="34" charset="0"/>
              </a:rPr>
              <a:t>A Spatial Data Science Approach</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900" spc="-50" dirty="0">
                <a:latin typeface="Segoe UI" panose="020B0502040204020203" pitchFamily="34" charset="0"/>
                <a:ea typeface="+mj-ea"/>
                <a:cs typeface="Segoe UI" panose="020B0502040204020203" pitchFamily="34" charset="0"/>
              </a:rPr>
              <a:t>Enjoyed the workshop?</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400" spc="-50" dirty="0">
                <a:latin typeface="Segoe UI" panose="020B0502040204020203" pitchFamily="34" charset="0"/>
                <a:ea typeface="+mj-ea"/>
                <a:cs typeface="Segoe UI" panose="020B0502040204020203" pitchFamily="34" charset="0"/>
                <a:hlinkClick r:id="rId3">
                  <a:extLst>
                    <a:ext uri="{A12FA001-AC4F-418D-AE19-62706E023703}">
                      <ahyp:hlinkClr xmlns:ahyp="http://schemas.microsoft.com/office/drawing/2018/hyperlinkcolor" val="tx"/>
                    </a:ext>
                  </a:extLst>
                </a:hlinkClick>
              </a:rPr>
              <a:t>P.Ballantyne@liverpool.ac.uk</a:t>
            </a:r>
            <a:r>
              <a:rPr lang="en-US" sz="1400" spc="-50" dirty="0">
                <a:latin typeface="Segoe UI" panose="020B0502040204020203" pitchFamily="34" charset="0"/>
                <a:ea typeface="+mj-ea"/>
                <a:cs typeface="Segoe UI" panose="020B0502040204020203" pitchFamily="34" charset="0"/>
              </a:rPr>
              <a:t> </a:t>
            </a:r>
          </a:p>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6" name="Picture 5">
            <a:extLst>
              <a:ext uri="{FF2B5EF4-FFF2-40B4-BE49-F238E27FC236}">
                <a16:creationId xmlns:a16="http://schemas.microsoft.com/office/drawing/2014/main" id="{908C59C9-1CA6-8CA6-E4FB-DFBB1A86193C}"/>
              </a:ext>
            </a:extLst>
          </p:cNvPr>
          <p:cNvPicPr>
            <a:picLocks noChangeAspect="1"/>
          </p:cNvPicPr>
          <p:nvPr/>
        </p:nvPicPr>
        <p:blipFill>
          <a:blip r:embed="rId4"/>
          <a:stretch>
            <a:fillRect/>
          </a:stretch>
        </p:blipFill>
        <p:spPr>
          <a:xfrm>
            <a:off x="4610288" y="2823329"/>
            <a:ext cx="7481754" cy="394136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728D7AC-52A0-C495-7CF5-484734F1F367}"/>
              </a:ext>
            </a:extLst>
          </p:cNvPr>
          <p:cNvPicPr>
            <a:picLocks noChangeAspect="1"/>
          </p:cNvPicPr>
          <p:nvPr/>
        </p:nvPicPr>
        <p:blipFill>
          <a:blip r:embed="rId5"/>
          <a:stretch>
            <a:fillRect/>
          </a:stretch>
        </p:blipFill>
        <p:spPr>
          <a:xfrm>
            <a:off x="8387622" y="423292"/>
            <a:ext cx="3311617" cy="233247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82F1E2F-5070-E027-60BD-1DC4EAC160B1}"/>
              </a:ext>
            </a:extLst>
          </p:cNvPr>
          <p:cNvPicPr>
            <a:picLocks noChangeAspect="1"/>
          </p:cNvPicPr>
          <p:nvPr/>
        </p:nvPicPr>
        <p:blipFill rotWithShape="1">
          <a:blip r:embed="rId6"/>
          <a:srcRect/>
          <a:stretch/>
        </p:blipFill>
        <p:spPr>
          <a:xfrm>
            <a:off x="5196066" y="423292"/>
            <a:ext cx="3151833" cy="233247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80283DD7-730A-5A97-E2EB-2E7D81E284FC}"/>
              </a:ext>
            </a:extLst>
          </p:cNvPr>
          <p:cNvPicPr>
            <a:picLocks noChangeAspect="1"/>
          </p:cNvPicPr>
          <p:nvPr/>
        </p:nvPicPr>
        <p:blipFill>
          <a:blip r:embed="rId7"/>
          <a:stretch>
            <a:fillRect/>
          </a:stretch>
        </p:blipFill>
        <p:spPr>
          <a:xfrm>
            <a:off x="250127" y="3165383"/>
            <a:ext cx="4126953" cy="1721802"/>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3D951562-C438-134D-99FF-52F30487A323}"/>
              </a:ext>
            </a:extLst>
          </p:cNvPr>
          <p:cNvSpPr txBox="1"/>
          <p:nvPr/>
        </p:nvSpPr>
        <p:spPr>
          <a:xfrm>
            <a:off x="103035" y="4949718"/>
            <a:ext cx="4274045" cy="307777"/>
          </a:xfrm>
          <a:prstGeom prst="rect">
            <a:avLst/>
          </a:prstGeom>
          <a:noFill/>
        </p:spPr>
        <p:txBody>
          <a:bodyPr wrap="square" rtlCol="0">
            <a:spAutoFit/>
          </a:bodyPr>
          <a:lstStyle/>
          <a:p>
            <a:r>
              <a:rPr lang="en-GB" sz="1400" b="1" dirty="0">
                <a:latin typeface="Segoe UI" panose="020B0502040204020203" pitchFamily="34" charset="0"/>
                <a:cs typeface="Segoe UI" panose="020B0502040204020203" pitchFamily="34" charset="0"/>
              </a:rPr>
              <a:t>github.com/patrickballantyne/CARTO-SDSC2022</a:t>
            </a:r>
          </a:p>
        </p:txBody>
      </p:sp>
      <p:pic>
        <p:nvPicPr>
          <p:cNvPr id="13" name="Picture 12">
            <a:extLst>
              <a:ext uri="{FF2B5EF4-FFF2-40B4-BE49-F238E27FC236}">
                <a16:creationId xmlns:a16="http://schemas.microsoft.com/office/drawing/2014/main" id="{65A3DF00-73E1-C33C-9CD2-43BBBD56A8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25" y="5817888"/>
            <a:ext cx="1785949" cy="982272"/>
          </a:xfrm>
          <a:prstGeom prst="rect">
            <a:avLst/>
          </a:prstGeom>
        </p:spPr>
      </p:pic>
      <p:pic>
        <p:nvPicPr>
          <p:cNvPr id="15" name="Picture 14">
            <a:extLst>
              <a:ext uri="{FF2B5EF4-FFF2-40B4-BE49-F238E27FC236}">
                <a16:creationId xmlns:a16="http://schemas.microsoft.com/office/drawing/2014/main" id="{83277DF1-47D4-21CA-68DD-CF605F57F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556" y="5965832"/>
            <a:ext cx="1150665" cy="759754"/>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F071E8BB-6E80-6AF6-E905-6952910E88E7}"/>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1939656" y="5926727"/>
            <a:ext cx="1425714" cy="837964"/>
          </a:xfrm>
          <a:prstGeom prst="rect">
            <a:avLst/>
          </a:prstGeom>
        </p:spPr>
      </p:pic>
    </p:spTree>
    <p:extLst>
      <p:ext uri="{BB962C8B-B14F-4D97-AF65-F5344CB8AC3E}">
        <p14:creationId xmlns:p14="http://schemas.microsoft.com/office/powerpoint/2010/main" val="4106605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3622955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3" name="Picture 2">
            <a:extLst>
              <a:ext uri="{FF2B5EF4-FFF2-40B4-BE49-F238E27FC236}">
                <a16:creationId xmlns:a16="http://schemas.microsoft.com/office/drawing/2014/main" id="{A1CDC499-2C7B-8FF5-B222-3E2530C82A58}"/>
              </a:ext>
            </a:extLst>
          </p:cNvPr>
          <p:cNvPicPr>
            <a:picLocks noChangeAspect="1"/>
          </p:cNvPicPr>
          <p:nvPr/>
        </p:nvPicPr>
        <p:blipFill>
          <a:blip r:embed="rId5"/>
          <a:stretch>
            <a:fillRect/>
          </a:stretch>
        </p:blipFill>
        <p:spPr>
          <a:xfrm>
            <a:off x="6941182" y="1703355"/>
            <a:ext cx="4045158" cy="412136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E2ED688-B77F-270A-52B4-7ED1A2E8A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94" y="5663008"/>
            <a:ext cx="2173018" cy="1195160"/>
          </a:xfrm>
          <a:prstGeom prst="rect">
            <a:avLst/>
          </a:prstGeom>
        </p:spPr>
      </p:pic>
      <p:pic>
        <p:nvPicPr>
          <p:cNvPr id="7" name="Picture 6">
            <a:extLst>
              <a:ext uri="{FF2B5EF4-FFF2-40B4-BE49-F238E27FC236}">
                <a16:creationId xmlns:a16="http://schemas.microsoft.com/office/drawing/2014/main" id="{82AB5AFC-A490-6071-9542-42F4DFB27605}"/>
              </a:ext>
            </a:extLst>
          </p:cNvPr>
          <p:cNvPicPr>
            <a:picLocks noChangeAspect="1"/>
          </p:cNvPicPr>
          <p:nvPr/>
        </p:nvPicPr>
        <p:blipFill>
          <a:blip r:embed="rId7"/>
          <a:stretch>
            <a:fillRect/>
          </a:stretch>
        </p:blipFill>
        <p:spPr>
          <a:xfrm>
            <a:off x="5043315" y="1235156"/>
            <a:ext cx="6972658" cy="480719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D5324F0-63DF-4C67-A8B3-1EEC18058AE8}"/>
              </a:ext>
            </a:extLst>
          </p:cNvPr>
          <p:cNvPicPr>
            <a:picLocks noChangeAspect="1"/>
          </p:cNvPicPr>
          <p:nvPr/>
        </p:nvPicPr>
        <p:blipFill>
          <a:blip r:embed="rId8"/>
          <a:stretch>
            <a:fillRect/>
          </a:stretch>
        </p:blipFill>
        <p:spPr>
          <a:xfrm>
            <a:off x="8507406" y="3428999"/>
            <a:ext cx="3573518" cy="33188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21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2" name="TextBox 1">
            <a:extLst>
              <a:ext uri="{FF2B5EF4-FFF2-40B4-BE49-F238E27FC236}">
                <a16:creationId xmlns:a16="http://schemas.microsoft.com/office/drawing/2014/main" id="{E1AE07C3-2740-8EAC-2D0F-11F387138F5A}"/>
              </a:ext>
            </a:extLst>
          </p:cNvPr>
          <p:cNvSpPr txBox="1"/>
          <p:nvPr/>
        </p:nvSpPr>
        <p:spPr>
          <a:xfrm>
            <a:off x="492761" y="2631449"/>
            <a:ext cx="3385163" cy="400110"/>
          </a:xfrm>
          <a:prstGeom prst="rect">
            <a:avLst/>
          </a:prstGeom>
          <a:solidFill>
            <a:schemeClr val="bg1"/>
          </a:solidFill>
          <a:ln w="12700">
            <a:noFill/>
          </a:ln>
        </p:spPr>
        <p:txBody>
          <a:bodyPr wrap="square" rtlCol="0">
            <a:spAutoFit/>
          </a:bodyPr>
          <a:lstStyle/>
          <a:p>
            <a:r>
              <a:rPr lang="en-GB" sz="1000" dirty="0">
                <a:latin typeface="Segoe UI" panose="020B0502040204020203" pitchFamily="34" charset="0"/>
                <a:cs typeface="Segoe UI" panose="020B0502040204020203" pitchFamily="34" charset="0"/>
              </a:rPr>
              <a:t>Today’s sample of the SafeGraph places for Atlanta (GA) has been kindly provided to you all by SafeGraph. </a:t>
            </a:r>
          </a:p>
        </p:txBody>
      </p:sp>
      <p:pic>
        <p:nvPicPr>
          <p:cNvPr id="5" name="Picture 4">
            <a:extLst>
              <a:ext uri="{FF2B5EF4-FFF2-40B4-BE49-F238E27FC236}">
                <a16:creationId xmlns:a16="http://schemas.microsoft.com/office/drawing/2014/main" id="{E52291CB-D52D-6982-49CA-3DE0FC206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94" y="5663008"/>
            <a:ext cx="2173018" cy="1195160"/>
          </a:xfrm>
          <a:prstGeom prst="rect">
            <a:avLst/>
          </a:prstGeom>
        </p:spPr>
      </p:pic>
      <p:graphicFrame>
        <p:nvGraphicFramePr>
          <p:cNvPr id="8" name="Table 3">
            <a:extLst>
              <a:ext uri="{FF2B5EF4-FFF2-40B4-BE49-F238E27FC236}">
                <a16:creationId xmlns:a16="http://schemas.microsoft.com/office/drawing/2014/main" id="{DD4D40B8-A466-6ABF-300B-22D42CA7CADD}"/>
              </a:ext>
            </a:extLst>
          </p:cNvPr>
          <p:cNvGraphicFramePr>
            <a:graphicFrameLocks noGrp="1"/>
          </p:cNvGraphicFramePr>
          <p:nvPr>
            <p:extLst>
              <p:ext uri="{D42A27DB-BD31-4B8C-83A1-F6EECF244321}">
                <p14:modId xmlns:p14="http://schemas.microsoft.com/office/powerpoint/2010/main" val="2295960448"/>
              </p:ext>
            </p:extLst>
          </p:nvPr>
        </p:nvGraphicFramePr>
        <p:xfrm>
          <a:off x="2790490" y="4321784"/>
          <a:ext cx="9138376" cy="2392680"/>
        </p:xfrm>
        <a:graphic>
          <a:graphicData uri="http://schemas.openxmlformats.org/drawingml/2006/table">
            <a:tbl>
              <a:tblPr firstRow="1" bandRow="1">
                <a:tableStyleId>{93296810-A885-4BE3-A3E7-6D5BEEA58F35}</a:tableStyleId>
              </a:tblPr>
              <a:tblGrid>
                <a:gridCol w="2147769">
                  <a:extLst>
                    <a:ext uri="{9D8B030D-6E8A-4147-A177-3AD203B41FA5}">
                      <a16:colId xmlns:a16="http://schemas.microsoft.com/office/drawing/2014/main" val="1842988541"/>
                    </a:ext>
                  </a:extLst>
                </a:gridCol>
                <a:gridCol w="1967345">
                  <a:extLst>
                    <a:ext uri="{9D8B030D-6E8A-4147-A177-3AD203B41FA5}">
                      <a16:colId xmlns:a16="http://schemas.microsoft.com/office/drawing/2014/main" val="3719357679"/>
                    </a:ext>
                  </a:extLst>
                </a:gridCol>
                <a:gridCol w="1832759">
                  <a:extLst>
                    <a:ext uri="{9D8B030D-6E8A-4147-A177-3AD203B41FA5}">
                      <a16:colId xmlns:a16="http://schemas.microsoft.com/office/drawing/2014/main" val="3828374827"/>
                    </a:ext>
                  </a:extLst>
                </a:gridCol>
                <a:gridCol w="1405246">
                  <a:extLst>
                    <a:ext uri="{9D8B030D-6E8A-4147-A177-3AD203B41FA5}">
                      <a16:colId xmlns:a16="http://schemas.microsoft.com/office/drawing/2014/main" val="1165376511"/>
                    </a:ext>
                  </a:extLst>
                </a:gridCol>
                <a:gridCol w="1785257">
                  <a:extLst>
                    <a:ext uri="{9D8B030D-6E8A-4147-A177-3AD203B41FA5}">
                      <a16:colId xmlns:a16="http://schemas.microsoft.com/office/drawing/2014/main" val="1114380670"/>
                    </a:ext>
                  </a:extLst>
                </a:gridCol>
              </a:tblGrid>
              <a:tr h="370840">
                <a:tc>
                  <a:txBody>
                    <a:bodyPr/>
                    <a:lstStyle/>
                    <a:p>
                      <a:r>
                        <a:rPr lang="en-GB" sz="1400" dirty="0"/>
                        <a:t>location_name</a:t>
                      </a:r>
                    </a:p>
                  </a:txBody>
                  <a:tcPr/>
                </a:tc>
                <a:tc>
                  <a:txBody>
                    <a:bodyPr/>
                    <a:lstStyle/>
                    <a:p>
                      <a:r>
                        <a:rPr lang="en-GB" sz="1400" dirty="0"/>
                        <a:t>placekey</a:t>
                      </a:r>
                    </a:p>
                  </a:txBody>
                  <a:tcPr/>
                </a:tc>
                <a:tc>
                  <a:txBody>
                    <a:bodyPr/>
                    <a:lstStyle/>
                    <a:p>
                      <a:r>
                        <a:rPr lang="en-GB" sz="1400" dirty="0"/>
                        <a:t>brands</a:t>
                      </a:r>
                    </a:p>
                  </a:txBody>
                  <a:tcPr/>
                </a:tc>
                <a:tc>
                  <a:txBody>
                    <a:bodyPr/>
                    <a:lstStyle/>
                    <a:p>
                      <a:r>
                        <a:rPr lang="en-GB" sz="1400" dirty="0"/>
                        <a:t>top_category</a:t>
                      </a:r>
                    </a:p>
                  </a:txBody>
                  <a:tcPr/>
                </a:tc>
                <a:tc>
                  <a:txBody>
                    <a:bodyPr/>
                    <a:lstStyle/>
                    <a:p>
                      <a:r>
                        <a:rPr lang="en-GB" sz="1400" dirty="0"/>
                        <a:t>sub_category</a:t>
                      </a:r>
                    </a:p>
                  </a:txBody>
                  <a:tcPr/>
                </a:tc>
                <a:extLst>
                  <a:ext uri="{0D108BD9-81ED-4DB2-BD59-A6C34878D82A}">
                    <a16:rowId xmlns:a16="http://schemas.microsoft.com/office/drawing/2014/main" val="926678773"/>
                  </a:ext>
                </a:extLst>
              </a:tr>
              <a:tr h="370840">
                <a:tc>
                  <a:txBody>
                    <a:bodyPr/>
                    <a:lstStyle/>
                    <a:p>
                      <a:r>
                        <a:rPr lang="en-GB" sz="1200" dirty="0"/>
                        <a:t>Bank of America</a:t>
                      </a:r>
                    </a:p>
                  </a:txBody>
                  <a:tcPr/>
                </a:tc>
                <a:tc>
                  <a:txBody>
                    <a:bodyPr/>
                    <a:lstStyle/>
                    <a:p>
                      <a:r>
                        <a:rPr lang="en-GB" sz="1200" dirty="0"/>
                        <a:t>222-222@8g7-3d4-tn5</a:t>
                      </a:r>
                    </a:p>
                  </a:txBody>
                  <a:tcPr/>
                </a:tc>
                <a:tc>
                  <a:txBody>
                    <a:bodyPr/>
                    <a:lstStyle/>
                    <a:p>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 </a:t>
                      </a:r>
                    </a:p>
                  </a:txBody>
                  <a:tcPr/>
                </a:tc>
                <a:extLst>
                  <a:ext uri="{0D108BD9-81ED-4DB2-BD59-A6C34878D82A}">
                    <a16:rowId xmlns:a16="http://schemas.microsoft.com/office/drawing/2014/main" val="629550520"/>
                  </a:ext>
                </a:extLst>
              </a:tr>
              <a:tr h="370840">
                <a:tc>
                  <a:txBody>
                    <a:bodyPr/>
                    <a:lstStyle/>
                    <a:p>
                      <a:r>
                        <a:rPr lang="en-GB" sz="1200" dirty="0"/>
                        <a:t>Bank of America</a:t>
                      </a:r>
                    </a:p>
                  </a:txBody>
                  <a:tcPr/>
                </a:tc>
                <a:tc>
                  <a:txBody>
                    <a:bodyPr/>
                    <a:lstStyle/>
                    <a:p>
                      <a:r>
                        <a:rPr lang="en-GB" sz="1200" dirty="0"/>
                        <a:t>222-222@8g6-ysq-k2k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a:t>
                      </a:r>
                    </a:p>
                  </a:txBody>
                  <a:tcPr/>
                </a:tc>
                <a:extLst>
                  <a:ext uri="{0D108BD9-81ED-4DB2-BD59-A6C34878D82A}">
                    <a16:rowId xmlns:a16="http://schemas.microsoft.com/office/drawing/2014/main" val="1175661811"/>
                  </a:ext>
                </a:extLst>
              </a:tr>
              <a:tr h="370840">
                <a:tc>
                  <a:txBody>
                    <a:bodyPr/>
                    <a:lstStyle/>
                    <a:p>
                      <a:r>
                        <a:rPr lang="en-GB" sz="1200" dirty="0"/>
                        <a:t>Circle K</a:t>
                      </a:r>
                    </a:p>
                  </a:txBody>
                  <a:tcPr/>
                </a:tc>
                <a:tc>
                  <a:txBody>
                    <a:bodyPr/>
                    <a:lstStyle/>
                    <a:p>
                      <a:r>
                        <a:rPr lang="en-GB" sz="1200" dirty="0"/>
                        <a:t>222-222@8g7-4qd-975</a:t>
                      </a:r>
                    </a:p>
                  </a:txBody>
                  <a:tcPr/>
                </a:tc>
                <a:tc>
                  <a:txBody>
                    <a:bodyPr/>
                    <a:lstStyle/>
                    <a:p>
                      <a:r>
                        <a:rPr lang="en-GB" sz="1200" dirty="0"/>
                        <a:t>Circle K</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4040170450"/>
                  </a:ext>
                </a:extLst>
              </a:tr>
              <a:tr h="370840">
                <a:tc>
                  <a:txBody>
                    <a:bodyPr/>
                    <a:lstStyle/>
                    <a:p>
                      <a:r>
                        <a:rPr lang="en-GB" sz="1200" dirty="0"/>
                        <a:t>Main Street Deli</a:t>
                      </a:r>
                    </a:p>
                  </a:txBody>
                  <a:tcPr/>
                </a:tc>
                <a:tc>
                  <a:txBody>
                    <a:bodyPr/>
                    <a:lstStyle/>
                    <a:p>
                      <a:r>
                        <a:rPr lang="en-GB" sz="1200" dirty="0"/>
                        <a:t>Zzw-223@8g8-5bz-3wk</a:t>
                      </a:r>
                    </a:p>
                  </a:txBody>
                  <a:tcPr/>
                </a:tc>
                <a:tc>
                  <a:txBody>
                    <a:bodyPr/>
                    <a:lstStyle/>
                    <a:p>
                      <a:r>
                        <a:rPr lang="en-GB" sz="1200" dirty="0"/>
                        <a:t>Independent</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3220470512"/>
                  </a:ext>
                </a:extLst>
              </a:tr>
            </a:tbl>
          </a:graphicData>
        </a:graphic>
      </p:graphicFrame>
      <p:pic>
        <p:nvPicPr>
          <p:cNvPr id="9" name="Picture 8" descr="Map&#10;&#10;Description automatically generated">
            <a:extLst>
              <a:ext uri="{FF2B5EF4-FFF2-40B4-BE49-F238E27FC236}">
                <a16:creationId xmlns:a16="http://schemas.microsoft.com/office/drawing/2014/main" id="{859E92B7-FD55-6EA5-1EBA-85A498FB5F52}"/>
              </a:ext>
            </a:extLst>
          </p:cNvPr>
          <p:cNvPicPr>
            <a:picLocks noChangeAspect="1"/>
          </p:cNvPicPr>
          <p:nvPr/>
        </p:nvPicPr>
        <p:blipFill rotWithShape="1">
          <a:blip r:embed="rId5">
            <a:extLst>
              <a:ext uri="{28A0092B-C50C-407E-A947-70E740481C1C}">
                <a14:useLocalDpi xmlns:a14="http://schemas.microsoft.com/office/drawing/2010/main" val="0"/>
              </a:ext>
            </a:extLst>
          </a:blip>
          <a:srcRect l="16268" r="11299"/>
          <a:stretch/>
        </p:blipFill>
        <p:spPr>
          <a:xfrm>
            <a:off x="6147497" y="204921"/>
            <a:ext cx="5731128" cy="3418114"/>
          </a:xfrm>
          <a:prstGeom prst="rect">
            <a:avLst/>
          </a:prstGeom>
          <a:ln>
            <a:noFill/>
          </a:ln>
          <a:effectLst>
            <a:outerShdw blurRad="190500" algn="tl" rotWithShape="0">
              <a:srgbClr val="000000">
                <a:alpha val="70000"/>
              </a:srgbClr>
            </a:outerShdw>
          </a:effectLst>
        </p:spPr>
      </p:pic>
      <p:pic>
        <p:nvPicPr>
          <p:cNvPr id="10" name="Picture 9" descr="Chart, radar chart&#10;&#10;Description automatically generated with medium confidence">
            <a:extLst>
              <a:ext uri="{FF2B5EF4-FFF2-40B4-BE49-F238E27FC236}">
                <a16:creationId xmlns:a16="http://schemas.microsoft.com/office/drawing/2014/main" id="{08DBE113-55FE-02A0-AE19-5145795668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2643" y="94491"/>
            <a:ext cx="2221276" cy="1166170"/>
          </a:xfrm>
          <a:prstGeom prst="rect">
            <a:avLst/>
          </a:prstGeom>
          <a:ln>
            <a:noFill/>
          </a:ln>
          <a:effectLst>
            <a:outerShdw blurRad="190500" algn="tl" rotWithShape="0">
              <a:srgbClr val="000000">
                <a:alpha val="70000"/>
              </a:srgbClr>
            </a:outerShdw>
          </a:effectLst>
        </p:spPr>
      </p:pic>
      <p:pic>
        <p:nvPicPr>
          <p:cNvPr id="11" name="Picture 10" descr="Diagram, engineering drawing&#10;&#10;Description automatically generated">
            <a:extLst>
              <a:ext uri="{FF2B5EF4-FFF2-40B4-BE49-F238E27FC236}">
                <a16:creationId xmlns:a16="http://schemas.microsoft.com/office/drawing/2014/main" id="{C2FF72D9-70DA-CD96-C071-F98F834F3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7679" y="2363683"/>
            <a:ext cx="2092611" cy="15903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79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graphicFrame>
        <p:nvGraphicFramePr>
          <p:cNvPr id="3" name="Table 3">
            <a:extLst>
              <a:ext uri="{FF2B5EF4-FFF2-40B4-BE49-F238E27FC236}">
                <a16:creationId xmlns:a16="http://schemas.microsoft.com/office/drawing/2014/main" id="{7CA35D41-065F-D761-8FED-4A847DCEC8DE}"/>
              </a:ext>
            </a:extLst>
          </p:cNvPr>
          <p:cNvGraphicFramePr>
            <a:graphicFrameLocks noGrp="1"/>
          </p:cNvGraphicFramePr>
          <p:nvPr/>
        </p:nvGraphicFramePr>
        <p:xfrm>
          <a:off x="609257" y="2235230"/>
          <a:ext cx="10226039" cy="1854200"/>
        </p:xfrm>
        <a:graphic>
          <a:graphicData uri="http://schemas.openxmlformats.org/drawingml/2006/table">
            <a:tbl>
              <a:tblPr firstRow="1" bandRow="1">
                <a:tableStyleId>{93296810-A885-4BE3-A3E7-6D5BEEA58F35}</a:tableStyleId>
              </a:tblPr>
              <a:tblGrid>
                <a:gridCol w="1298303">
                  <a:extLst>
                    <a:ext uri="{9D8B030D-6E8A-4147-A177-3AD203B41FA5}">
                      <a16:colId xmlns:a16="http://schemas.microsoft.com/office/drawing/2014/main" val="1842988541"/>
                    </a:ext>
                  </a:extLst>
                </a:gridCol>
                <a:gridCol w="1298303">
                  <a:extLst>
                    <a:ext uri="{9D8B030D-6E8A-4147-A177-3AD203B41FA5}">
                      <a16:colId xmlns:a16="http://schemas.microsoft.com/office/drawing/2014/main" val="3719357679"/>
                    </a:ext>
                  </a:extLst>
                </a:gridCol>
                <a:gridCol w="1298303">
                  <a:extLst>
                    <a:ext uri="{9D8B030D-6E8A-4147-A177-3AD203B41FA5}">
                      <a16:colId xmlns:a16="http://schemas.microsoft.com/office/drawing/2014/main" val="3828374827"/>
                    </a:ext>
                  </a:extLst>
                </a:gridCol>
                <a:gridCol w="1298303">
                  <a:extLst>
                    <a:ext uri="{9D8B030D-6E8A-4147-A177-3AD203B41FA5}">
                      <a16:colId xmlns:a16="http://schemas.microsoft.com/office/drawing/2014/main" val="1165376511"/>
                    </a:ext>
                  </a:extLst>
                </a:gridCol>
                <a:gridCol w="2048882">
                  <a:extLst>
                    <a:ext uri="{9D8B030D-6E8A-4147-A177-3AD203B41FA5}">
                      <a16:colId xmlns:a16="http://schemas.microsoft.com/office/drawing/2014/main" val="1114380670"/>
                    </a:ext>
                  </a:extLst>
                </a:gridCol>
                <a:gridCol w="1590421">
                  <a:extLst>
                    <a:ext uri="{9D8B030D-6E8A-4147-A177-3AD203B41FA5}">
                      <a16:colId xmlns:a16="http://schemas.microsoft.com/office/drawing/2014/main" val="4035305705"/>
                    </a:ext>
                  </a:extLst>
                </a:gridCol>
                <a:gridCol w="1393524">
                  <a:extLst>
                    <a:ext uri="{9D8B030D-6E8A-4147-A177-3AD203B41FA5}">
                      <a16:colId xmlns:a16="http://schemas.microsoft.com/office/drawing/2014/main" val="743803066"/>
                    </a:ext>
                  </a:extLst>
                </a:gridCol>
              </a:tblGrid>
              <a:tr h="370840">
                <a:tc>
                  <a:txBody>
                    <a:bodyPr/>
                    <a:lstStyle/>
                    <a:p>
                      <a:r>
                        <a:rPr lang="en-GB" dirty="0"/>
                        <a:t>Area </a:t>
                      </a:r>
                    </a:p>
                  </a:txBody>
                  <a:tcPr/>
                </a:tc>
                <a:tc>
                  <a:txBody>
                    <a:bodyPr/>
                    <a:lstStyle/>
                    <a:p>
                      <a:r>
                        <a:rPr lang="en-GB" dirty="0"/>
                        <a:t>Income</a:t>
                      </a:r>
                    </a:p>
                  </a:txBody>
                  <a:tcPr/>
                </a:tc>
                <a:tc>
                  <a:txBody>
                    <a:bodyPr/>
                    <a:lstStyle/>
                    <a:p>
                      <a:r>
                        <a:rPr lang="en-GB" dirty="0"/>
                        <a:t>Age</a:t>
                      </a:r>
                    </a:p>
                  </a:txBody>
                  <a:tcPr/>
                </a:tc>
                <a:tc>
                  <a:txBody>
                    <a:bodyPr/>
                    <a:lstStyle/>
                    <a:p>
                      <a:r>
                        <a:rPr lang="en-GB" dirty="0"/>
                        <a:t>Car</a:t>
                      </a:r>
                    </a:p>
                  </a:txBody>
                  <a:tcPr/>
                </a:tc>
                <a:tc>
                  <a:txBody>
                    <a:bodyPr/>
                    <a:lstStyle/>
                    <a:p>
                      <a:r>
                        <a:rPr lang="en-GB" dirty="0"/>
                        <a:t>Employment</a:t>
                      </a:r>
                    </a:p>
                  </a:txBody>
                  <a:tcPr/>
                </a:tc>
                <a:tc>
                  <a:txBody>
                    <a:bodyPr/>
                    <a:lstStyle/>
                    <a:p>
                      <a:r>
                        <a:rPr lang="en-GB" dirty="0"/>
                        <a:t>Degree </a:t>
                      </a:r>
                    </a:p>
                  </a:txBody>
                  <a:tcPr/>
                </a:tc>
                <a:tc>
                  <a:txBody>
                    <a:bodyPr/>
                    <a:lstStyle/>
                    <a:p>
                      <a:r>
                        <a:rPr lang="en-GB" dirty="0"/>
                        <a:t>Commute</a:t>
                      </a:r>
                    </a:p>
                  </a:txBody>
                  <a:tcPr/>
                </a:tc>
                <a:extLst>
                  <a:ext uri="{0D108BD9-81ED-4DB2-BD59-A6C34878D82A}">
                    <a16:rowId xmlns:a16="http://schemas.microsoft.com/office/drawing/2014/main" val="926678773"/>
                  </a:ext>
                </a:extLst>
              </a:tr>
              <a:tr h="370840">
                <a:tc>
                  <a:txBody>
                    <a:bodyPr/>
                    <a:lstStyle/>
                    <a:p>
                      <a:r>
                        <a:rPr lang="en-GB" dirty="0"/>
                        <a:t>Area1</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29550520"/>
                  </a:ext>
                </a:extLst>
              </a:tr>
              <a:tr h="370840">
                <a:tc>
                  <a:txBody>
                    <a:bodyPr/>
                    <a:lstStyle/>
                    <a:p>
                      <a:r>
                        <a:rPr lang="en-GB" dirty="0"/>
                        <a:t>Area2</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175661811"/>
                  </a:ext>
                </a:extLst>
              </a:tr>
              <a:tr h="370840">
                <a:tc>
                  <a:txBody>
                    <a:bodyPr/>
                    <a:lstStyle/>
                    <a:p>
                      <a:r>
                        <a:rPr lang="en-GB" dirty="0"/>
                        <a:t>Area3</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040170450"/>
                  </a:ext>
                </a:extLst>
              </a:tr>
              <a:tr h="370840">
                <a:tc>
                  <a:txBody>
                    <a:bodyPr/>
                    <a:lstStyle/>
                    <a:p>
                      <a:r>
                        <a:rPr lang="en-GB" dirty="0"/>
                        <a:t>Area4</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220470512"/>
                  </a:ext>
                </a:extLst>
              </a:tr>
            </a:tbl>
          </a:graphicData>
        </a:graphic>
      </p:graphicFrame>
      <p:pic>
        <p:nvPicPr>
          <p:cNvPr id="7" name="Picture 6">
            <a:extLst>
              <a:ext uri="{FF2B5EF4-FFF2-40B4-BE49-F238E27FC236}">
                <a16:creationId xmlns:a16="http://schemas.microsoft.com/office/drawing/2014/main" id="{C02FEE5D-392C-F36F-E104-1CD8A1E06F90}"/>
              </a:ext>
            </a:extLst>
          </p:cNvPr>
          <p:cNvPicPr>
            <a:picLocks noChangeAspect="1"/>
          </p:cNvPicPr>
          <p:nvPr/>
        </p:nvPicPr>
        <p:blipFill>
          <a:blip r:embed="rId3"/>
          <a:stretch>
            <a:fillRect/>
          </a:stretch>
        </p:blipFill>
        <p:spPr>
          <a:xfrm>
            <a:off x="6710376" y="3207266"/>
            <a:ext cx="4872367" cy="3175061"/>
          </a:xfrm>
          <a:prstGeom prst="rect">
            <a:avLst/>
          </a:prstGeom>
          <a:ln>
            <a:noFill/>
          </a:ln>
          <a:effectLst>
            <a:outerShdw blurRad="190500" algn="tl" rotWithShape="0">
              <a:srgbClr val="000000">
                <a:alpha val="70000"/>
              </a:srgbClr>
            </a:outerShdw>
          </a:effectLst>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33489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783014EB-7DB5-DF42-2556-A4BBE7AD5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197" y="2306164"/>
            <a:ext cx="4239607" cy="327606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F3855EA-BB2F-0948-C9CC-03BA87ACE1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6627" y="80467"/>
            <a:ext cx="6725373" cy="6777533"/>
          </a:xfrm>
          <a:prstGeom prst="rect">
            <a:avLst/>
          </a:prstGeom>
        </p:spPr>
      </p:pic>
      <p:sp>
        <p:nvSpPr>
          <p:cNvPr id="3" name="TextBox 2">
            <a:extLst>
              <a:ext uri="{FF2B5EF4-FFF2-40B4-BE49-F238E27FC236}">
                <a16:creationId xmlns:a16="http://schemas.microsoft.com/office/drawing/2014/main" id="{0EEC928E-85E8-3E88-D03C-9BDA53795439}"/>
              </a:ext>
            </a:extLst>
          </p:cNvPr>
          <p:cNvSpPr txBox="1"/>
          <p:nvPr/>
        </p:nvSpPr>
        <p:spPr>
          <a:xfrm>
            <a:off x="309461" y="5637102"/>
            <a:ext cx="5573684" cy="326243"/>
          </a:xfrm>
          <a:prstGeom prst="rect">
            <a:avLst/>
          </a:prstGeom>
          <a:noFill/>
        </p:spPr>
        <p:txBody>
          <a:bodyPr wrap="square">
            <a:spAutoFit/>
          </a:bodyPr>
          <a:lstStyle/>
          <a:p>
            <a:pPr>
              <a:lnSpc>
                <a:spcPct val="95000"/>
              </a:lnSpc>
              <a:spcBef>
                <a:spcPct val="0"/>
              </a:spcBef>
              <a:spcAft>
                <a:spcPts val="600"/>
              </a:spcAft>
            </a:pPr>
            <a:r>
              <a:rPr lang="en-US" sz="1600" b="1" spc="-50" dirty="0">
                <a:latin typeface="Segoe UI" panose="020B0502040204020203" pitchFamily="34" charset="0"/>
                <a:ea typeface="+mj-ea"/>
                <a:cs typeface="Segoe UI" panose="020B0502040204020203" pitchFamily="34" charset="0"/>
              </a:rPr>
              <a:t>https://data.cdrc.ac.uk/dataset/internet-user-classification</a:t>
            </a:r>
            <a:endParaRPr lang="en-US" b="1"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371490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1493710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544079533"/>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1764</TotalTime>
  <Words>964</Words>
  <Application>Microsoft Office PowerPoint</Application>
  <PresentationFormat>Widescreen</PresentationFormat>
  <Paragraphs>219</Paragraphs>
  <Slides>29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Aharoni</vt:lpstr>
      <vt:lpstr>Arial</vt:lpstr>
      <vt:lpstr>Avenir Next LT Pro</vt:lpstr>
      <vt:lpstr>Calibri</vt:lpstr>
      <vt:lpstr>Segoe UI</vt:lpstr>
      <vt:lpstr>PrismaticVTI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ballantyne</dc:creator>
  <cp:lastModifiedBy>patrick ballantyne</cp:lastModifiedBy>
  <cp:revision>130</cp:revision>
  <dcterms:created xsi:type="dcterms:W3CDTF">2022-09-23T13:51:22Z</dcterms:created>
  <dcterms:modified xsi:type="dcterms:W3CDTF">2022-10-10T09:23:09Z</dcterms:modified>
</cp:coreProperties>
</file>